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embeddedFontLst>
    <p:embeddedFont>
      <p:font typeface="Palatino Linotype" panose="02040502050505030304" pitchFamily="18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55" autoAdjust="0"/>
    <p:restoredTop sz="94673" autoAdjust="0"/>
  </p:normalViewPr>
  <p:slideViewPr>
    <p:cSldViewPr>
      <p:cViewPr varScale="1">
        <p:scale>
          <a:sx n="126" d="100"/>
          <a:sy n="126" d="100"/>
        </p:scale>
        <p:origin x="-118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jpeg>
</file>

<file path=ppt/media/image3.jpg>
</file>

<file path=ppt/media/image4.jpg>
</file>

<file path=ppt/media/image5.jpe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cs-C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95EC1D4A-A796-47C3-A63E-CE236FB377E2}" type="datetimeFigureOut">
              <a:rPr lang="cs-CZ" smtClean="0"/>
              <a:t>19.10.2016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C57A5DF-1266-40EA-9282-1E66B9DE06C0}" type="slidenum">
              <a:rPr lang="cs-CZ" smtClean="0"/>
              <a:t>‹#›</a:t>
            </a:fld>
            <a:endParaRPr lang="cs-CZ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image" Target="../media/image19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smtClean="0"/>
              <a:t>Kdo to byl?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smtClean="0"/>
              <a:t>Janir </a:t>
            </a:r>
            <a:r>
              <a:rPr lang="cs-CZ" dirty="0" err="1" smtClean="0"/>
              <a:t>Killman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035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6. </a:t>
            </a:r>
            <a:r>
              <a:rPr lang="cs-CZ" u="sng" dirty="0">
                <a:solidFill>
                  <a:schemeClr val="tx1"/>
                </a:solidFill>
              </a:rPr>
              <a:t>Jakub </a:t>
            </a:r>
            <a:r>
              <a:rPr lang="cs-CZ" u="sng" dirty="0" smtClean="0">
                <a:solidFill>
                  <a:schemeClr val="tx1"/>
                </a:solidFill>
              </a:rPr>
              <a:t>Starší</a:t>
            </a:r>
            <a:r>
              <a:rPr lang="cs-CZ" dirty="0" smtClean="0">
                <a:solidFill>
                  <a:schemeClr val="tx1"/>
                </a:solidFill>
              </a:rPr>
              <a:t>  (?? – 44)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- jeden z dvanácti apoštolů – učedníků Ježíše </a:t>
            </a:r>
            <a:r>
              <a:rPr lang="cs-CZ" dirty="0" smtClean="0">
                <a:solidFill>
                  <a:schemeClr val="tx1"/>
                </a:solidFill>
              </a:rPr>
              <a:t>Krista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první apoštol, </a:t>
            </a:r>
            <a:r>
              <a:rPr lang="cs-CZ" dirty="0">
                <a:solidFill>
                  <a:schemeClr val="tx1"/>
                </a:solidFill>
              </a:rPr>
              <a:t>který podstoupil mučednickou smrt</a:t>
            </a:r>
          </a:p>
          <a:p>
            <a:r>
              <a:rPr lang="cs-CZ" dirty="0">
                <a:solidFill>
                  <a:schemeClr val="tx1"/>
                </a:solidFill>
              </a:rPr>
              <a:t>7. </a:t>
            </a:r>
            <a:r>
              <a:rPr lang="cs-CZ" u="sng" dirty="0">
                <a:solidFill>
                  <a:schemeClr val="tx1"/>
                </a:solidFill>
              </a:rPr>
              <a:t>Kateřina </a:t>
            </a:r>
            <a:r>
              <a:rPr lang="cs-CZ" u="sng" dirty="0" smtClean="0">
                <a:solidFill>
                  <a:schemeClr val="tx1"/>
                </a:solidFill>
              </a:rPr>
              <a:t>Lucemburská</a:t>
            </a:r>
            <a:r>
              <a:rPr lang="cs-CZ" dirty="0" smtClean="0">
                <a:solidFill>
                  <a:schemeClr val="tx1"/>
                </a:solidFill>
              </a:rPr>
              <a:t> (1342-1395)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- </a:t>
            </a:r>
            <a:r>
              <a:rPr lang="cs-CZ" sz="1000" dirty="0">
                <a:solidFill>
                  <a:schemeClr val="tx1"/>
                </a:solidFill>
              </a:rPr>
              <a:t>česká princezna, rakouská, štýrská, korutanská a kraňská vévodkyně, tyrolská hraběnka a braniborská markraběnka</a:t>
            </a:r>
            <a:r>
              <a:rPr lang="cs-CZ" sz="1000" dirty="0" smtClean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dcera Karla IV. a Blanky z </a:t>
            </a:r>
            <a:r>
              <a:rPr lang="cs-CZ" dirty="0" err="1" smtClean="0">
                <a:solidFill>
                  <a:schemeClr val="tx1"/>
                </a:solidFill>
              </a:rPr>
              <a:t>Valois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8. </a:t>
            </a:r>
            <a:r>
              <a:rPr lang="cs-CZ" u="sng" dirty="0" err="1">
                <a:solidFill>
                  <a:schemeClr val="tx1"/>
                </a:solidFill>
              </a:rPr>
              <a:t>Bertha</a:t>
            </a:r>
            <a:r>
              <a:rPr lang="cs-CZ" u="sng" dirty="0">
                <a:solidFill>
                  <a:schemeClr val="tx1"/>
                </a:solidFill>
              </a:rPr>
              <a:t> von </a:t>
            </a:r>
            <a:r>
              <a:rPr lang="cs-CZ" u="sng" dirty="0" smtClean="0">
                <a:solidFill>
                  <a:schemeClr val="tx1"/>
                </a:solidFill>
              </a:rPr>
              <a:t>Suttnerová</a:t>
            </a:r>
            <a:r>
              <a:rPr lang="cs-CZ" dirty="0" smtClean="0">
                <a:solidFill>
                  <a:schemeClr val="tx1"/>
                </a:solidFill>
              </a:rPr>
              <a:t> (1843-1914)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- </a:t>
            </a:r>
            <a:r>
              <a:rPr lang="cs-CZ" sz="1800" dirty="0">
                <a:solidFill>
                  <a:schemeClr val="tx1"/>
                </a:solidFill>
              </a:rPr>
              <a:t>česko-rakouská radikální pacifistka, publicistka a </a:t>
            </a:r>
            <a:r>
              <a:rPr lang="cs-CZ" sz="1800" dirty="0" smtClean="0">
                <a:solidFill>
                  <a:schemeClr val="tx1"/>
                </a:solidFill>
              </a:rPr>
              <a:t>spisovatelka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</a:t>
            </a:r>
            <a:r>
              <a:rPr lang="cs-CZ" dirty="0">
                <a:solidFill>
                  <a:schemeClr val="tx1"/>
                </a:solidFill>
              </a:rPr>
              <a:t>- </a:t>
            </a:r>
            <a:r>
              <a:rPr lang="cs-CZ" dirty="0" smtClean="0">
                <a:solidFill>
                  <a:schemeClr val="tx1"/>
                </a:solidFill>
              </a:rPr>
              <a:t>roku 1905 jí </a:t>
            </a:r>
            <a:r>
              <a:rPr lang="cs-CZ" dirty="0">
                <a:solidFill>
                  <a:schemeClr val="tx1"/>
                </a:solidFill>
              </a:rPr>
              <a:t>byla udělena Nobelova cena za mír</a:t>
            </a:r>
          </a:p>
          <a:p>
            <a:r>
              <a:rPr lang="cs-CZ" dirty="0">
                <a:solidFill>
                  <a:schemeClr val="tx1"/>
                </a:solidFill>
              </a:rPr>
              <a:t>9. </a:t>
            </a:r>
            <a:r>
              <a:rPr lang="cs-CZ" u="sng" dirty="0" smtClean="0">
                <a:solidFill>
                  <a:schemeClr val="tx1"/>
                </a:solidFill>
              </a:rPr>
              <a:t>Al-</a:t>
            </a:r>
            <a:r>
              <a:rPr lang="cs-CZ" u="sng" dirty="0" err="1" smtClean="0">
                <a:solidFill>
                  <a:schemeClr val="tx1"/>
                </a:solidFill>
              </a:rPr>
              <a:t>Chorezmí</a:t>
            </a:r>
            <a:r>
              <a:rPr lang="cs-CZ" dirty="0" smtClean="0">
                <a:solidFill>
                  <a:schemeClr val="tx1"/>
                </a:solidFill>
              </a:rPr>
              <a:t> (780-846)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</a:t>
            </a:r>
            <a:r>
              <a:rPr lang="cs-CZ" dirty="0">
                <a:solidFill>
                  <a:schemeClr val="tx1"/>
                </a:solidFill>
              </a:rPr>
              <a:t>- </a:t>
            </a:r>
            <a:r>
              <a:rPr lang="cs-CZ" dirty="0" smtClean="0">
                <a:solidFill>
                  <a:schemeClr val="tx1"/>
                </a:solidFill>
              </a:rPr>
              <a:t>perský </a:t>
            </a:r>
            <a:r>
              <a:rPr lang="cs-CZ" dirty="0">
                <a:solidFill>
                  <a:schemeClr val="tx1"/>
                </a:solidFill>
              </a:rPr>
              <a:t>matematik a </a:t>
            </a:r>
            <a:r>
              <a:rPr lang="cs-CZ" dirty="0" smtClean="0">
                <a:solidFill>
                  <a:schemeClr val="tx1"/>
                </a:solidFill>
              </a:rPr>
              <a:t>astronom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algebra, algoritmus, neznámá x, 0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10. </a:t>
            </a:r>
            <a:r>
              <a:rPr lang="cs-CZ" u="sng" dirty="0">
                <a:solidFill>
                  <a:schemeClr val="tx1"/>
                </a:solidFill>
              </a:rPr>
              <a:t>Ulrich </a:t>
            </a:r>
            <a:r>
              <a:rPr lang="cs-CZ" u="sng" dirty="0" err="1" smtClean="0">
                <a:solidFill>
                  <a:schemeClr val="tx1"/>
                </a:solidFill>
              </a:rPr>
              <a:t>Zwingli</a:t>
            </a:r>
            <a:r>
              <a:rPr lang="cs-CZ" dirty="0" smtClean="0">
                <a:solidFill>
                  <a:schemeClr val="tx1"/>
                </a:solidFill>
              </a:rPr>
              <a:t> (1484-1531)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- </a:t>
            </a:r>
            <a:r>
              <a:rPr lang="cs-CZ" sz="1700" dirty="0">
                <a:solidFill>
                  <a:schemeClr val="tx1"/>
                </a:solidFill>
              </a:rPr>
              <a:t>švýcarský humanistický teolog a první představitel švýcarské </a:t>
            </a:r>
            <a:r>
              <a:rPr lang="cs-CZ" sz="1700" dirty="0" smtClean="0">
                <a:solidFill>
                  <a:schemeClr val="tx1"/>
                </a:solidFill>
              </a:rPr>
              <a:t>reformace</a:t>
            </a:r>
          </a:p>
          <a:p>
            <a:pPr marL="0" indent="0">
              <a:buNone/>
            </a:pPr>
            <a:r>
              <a:rPr lang="cs-CZ" sz="1700" dirty="0">
                <a:solidFill>
                  <a:schemeClr val="tx1"/>
                </a:solidFill>
              </a:rPr>
              <a:t> </a:t>
            </a:r>
            <a:r>
              <a:rPr lang="cs-CZ" sz="1700" dirty="0" smtClean="0">
                <a:solidFill>
                  <a:schemeClr val="tx1"/>
                </a:solidFill>
              </a:rPr>
              <a:t>       </a:t>
            </a:r>
            <a:r>
              <a:rPr lang="cs-CZ" sz="2200" dirty="0" smtClean="0">
                <a:solidFill>
                  <a:schemeClr val="tx1"/>
                </a:solidFill>
              </a:rPr>
              <a:t>- padl v bitvě u Kapellu</a:t>
            </a:r>
            <a:endParaRPr lang="cs-CZ" sz="1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82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11. </a:t>
            </a:r>
            <a:r>
              <a:rPr lang="cs-CZ" u="sng" dirty="0">
                <a:solidFill>
                  <a:schemeClr val="tx1"/>
                </a:solidFill>
              </a:rPr>
              <a:t>Ferdinand </a:t>
            </a:r>
            <a:r>
              <a:rPr lang="cs-CZ" u="sng" dirty="0" smtClean="0">
                <a:solidFill>
                  <a:schemeClr val="tx1"/>
                </a:solidFill>
              </a:rPr>
              <a:t>Foch </a:t>
            </a:r>
            <a:r>
              <a:rPr lang="cs-CZ" dirty="0" smtClean="0">
                <a:solidFill>
                  <a:schemeClr val="tx1"/>
                </a:solidFill>
              </a:rPr>
              <a:t>(1851-1929)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</a:t>
            </a:r>
            <a:r>
              <a:rPr lang="cs-CZ" sz="1600" dirty="0">
                <a:solidFill>
                  <a:schemeClr val="tx1"/>
                </a:solidFill>
              </a:rPr>
              <a:t>francouzský důstojník, maršál a národní hrdina z první světové </a:t>
            </a:r>
            <a:r>
              <a:rPr lang="cs-CZ" sz="1600" dirty="0" smtClean="0">
                <a:solidFill>
                  <a:schemeClr val="tx1"/>
                </a:solidFill>
              </a:rPr>
              <a:t>války</a:t>
            </a:r>
          </a:p>
          <a:p>
            <a:pPr marL="0" indent="0">
              <a:buNone/>
            </a:pPr>
            <a:r>
              <a:rPr lang="cs-CZ" dirty="0" smtClean="0">
                <a:solidFill>
                  <a:schemeClr val="tx1"/>
                </a:solidFill>
              </a:rPr>
              <a:t>        - </a:t>
            </a:r>
            <a:r>
              <a:rPr lang="cs-CZ" dirty="0" err="1" smtClean="0">
                <a:solidFill>
                  <a:schemeClr val="tx1"/>
                </a:solidFill>
              </a:rPr>
              <a:t>Fochova</a:t>
            </a:r>
            <a:r>
              <a:rPr lang="cs-CZ" dirty="0" smtClean="0">
                <a:solidFill>
                  <a:schemeClr val="tx1"/>
                </a:solidFill>
              </a:rPr>
              <a:t> třída v Praze – nyní Vinohradská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12. </a:t>
            </a:r>
            <a:r>
              <a:rPr lang="cs-CZ" u="sng" dirty="0" err="1">
                <a:solidFill>
                  <a:schemeClr val="tx1"/>
                </a:solidFill>
              </a:rPr>
              <a:t>Clyde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Tombaugh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(1906-1997)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americký astronom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roku 1930 objevil Pluto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13. </a:t>
            </a:r>
            <a:r>
              <a:rPr lang="cs-CZ" u="sng" dirty="0">
                <a:solidFill>
                  <a:schemeClr val="tx1"/>
                </a:solidFill>
              </a:rPr>
              <a:t>Jelena </a:t>
            </a:r>
            <a:r>
              <a:rPr lang="cs-CZ" u="sng" dirty="0" err="1" smtClean="0">
                <a:solidFill>
                  <a:schemeClr val="tx1"/>
                </a:solidFill>
              </a:rPr>
              <a:t>Glinská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(1510-1538)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</a:t>
            </a:r>
            <a:r>
              <a:rPr lang="cs-CZ" dirty="0">
                <a:solidFill>
                  <a:schemeClr val="tx1"/>
                </a:solidFill>
              </a:rPr>
              <a:t>- druhá žena velkoknížete Vasilije </a:t>
            </a:r>
            <a:r>
              <a:rPr lang="cs-CZ" dirty="0" smtClean="0">
                <a:solidFill>
                  <a:schemeClr val="tx1"/>
                </a:solidFill>
              </a:rPr>
              <a:t>III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matka Ivana Hrozného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14. </a:t>
            </a:r>
            <a:r>
              <a:rPr lang="cs-CZ" u="sng" dirty="0">
                <a:solidFill>
                  <a:schemeClr val="tx1"/>
                </a:solidFill>
              </a:rPr>
              <a:t>Albert </a:t>
            </a:r>
            <a:r>
              <a:rPr lang="cs-CZ" u="sng" dirty="0" err="1" smtClean="0">
                <a:solidFill>
                  <a:schemeClr val="tx1"/>
                </a:solidFill>
              </a:rPr>
              <a:t>Fish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(1870-1936)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sériový vrah a kanibal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popraven na elektrickém křesle v </a:t>
            </a:r>
            <a:r>
              <a:rPr lang="cs-CZ" dirty="0" err="1" smtClean="0">
                <a:solidFill>
                  <a:schemeClr val="tx1"/>
                </a:solidFill>
              </a:rPr>
              <a:t>Sing</a:t>
            </a:r>
            <a:r>
              <a:rPr lang="cs-CZ" dirty="0" smtClean="0">
                <a:solidFill>
                  <a:schemeClr val="tx1"/>
                </a:solidFill>
              </a:rPr>
              <a:t> </a:t>
            </a:r>
            <a:r>
              <a:rPr lang="cs-CZ" dirty="0" err="1" smtClean="0">
                <a:solidFill>
                  <a:schemeClr val="tx1"/>
                </a:solidFill>
              </a:rPr>
              <a:t>Singu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15. </a:t>
            </a:r>
            <a:r>
              <a:rPr lang="cs-CZ" u="sng" dirty="0" err="1">
                <a:solidFill>
                  <a:schemeClr val="tx1"/>
                </a:solidFill>
              </a:rPr>
              <a:t>Amedeo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Avogadro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(1776-1856)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</a:t>
            </a:r>
            <a:r>
              <a:rPr lang="cs-CZ" sz="2200" dirty="0">
                <a:solidFill>
                  <a:schemeClr val="tx1"/>
                </a:solidFill>
              </a:rPr>
              <a:t>italský fyzik, který se stal jedním ze zakladatelů fyziky </a:t>
            </a:r>
            <a:r>
              <a:rPr lang="cs-CZ" sz="2200" dirty="0" smtClean="0">
                <a:solidFill>
                  <a:schemeClr val="tx1"/>
                </a:solidFill>
              </a:rPr>
              <a:t>plynů</a:t>
            </a:r>
          </a:p>
          <a:p>
            <a:pPr marL="0" indent="0">
              <a:buNone/>
            </a:pPr>
            <a:r>
              <a:rPr lang="cs-CZ" sz="2200" dirty="0">
                <a:solidFill>
                  <a:schemeClr val="tx1"/>
                </a:solidFill>
              </a:rPr>
              <a:t> </a:t>
            </a:r>
            <a:r>
              <a:rPr lang="cs-CZ" sz="2200" dirty="0" smtClean="0">
                <a:solidFill>
                  <a:schemeClr val="tx1"/>
                </a:solidFill>
              </a:rPr>
              <a:t>        </a:t>
            </a:r>
            <a:r>
              <a:rPr lang="cs-CZ" dirty="0" smtClean="0">
                <a:solidFill>
                  <a:schemeClr val="tx1"/>
                </a:solidFill>
              </a:rPr>
              <a:t>- </a:t>
            </a:r>
            <a:r>
              <a:rPr lang="cs-CZ" dirty="0" err="1" smtClean="0">
                <a:solidFill>
                  <a:schemeClr val="tx1"/>
                </a:solidFill>
              </a:rPr>
              <a:t>Avogadrova</a:t>
            </a:r>
            <a:r>
              <a:rPr lang="cs-CZ" dirty="0" smtClean="0">
                <a:solidFill>
                  <a:schemeClr val="tx1"/>
                </a:solidFill>
              </a:rPr>
              <a:t> konstanta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29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16. </a:t>
            </a:r>
            <a:r>
              <a:rPr lang="cs-CZ" u="sng" dirty="0">
                <a:solidFill>
                  <a:schemeClr val="tx1"/>
                </a:solidFill>
              </a:rPr>
              <a:t>Anna </a:t>
            </a:r>
            <a:r>
              <a:rPr lang="cs-CZ" u="sng" dirty="0" err="1" smtClean="0">
                <a:solidFill>
                  <a:schemeClr val="tx1"/>
                </a:solidFill>
              </a:rPr>
              <a:t>Klevská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(1515-1557)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- 4. manželka Jindřicha VIII.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 6 měsících rozvod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17. </a:t>
            </a:r>
            <a:r>
              <a:rPr lang="cs-CZ" u="sng" dirty="0">
                <a:solidFill>
                  <a:schemeClr val="tx1"/>
                </a:solidFill>
              </a:rPr>
              <a:t>Giuseppe </a:t>
            </a:r>
            <a:r>
              <a:rPr lang="cs-CZ" u="sng" dirty="0" err="1" smtClean="0">
                <a:solidFill>
                  <a:schemeClr val="tx1"/>
                </a:solidFill>
              </a:rPr>
              <a:t>Arcimboldo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(1527-1593)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malíř působící ve službách </a:t>
            </a:r>
            <a:r>
              <a:rPr lang="cs-CZ" dirty="0" smtClean="0">
                <a:solidFill>
                  <a:schemeClr val="tx1"/>
                </a:solidFill>
              </a:rPr>
              <a:t>Habsburků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portréty z ovoce a zeleniny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18. </a:t>
            </a:r>
            <a:r>
              <a:rPr lang="cs-CZ" u="sng" dirty="0" err="1">
                <a:solidFill>
                  <a:schemeClr val="tx1"/>
                </a:solidFill>
              </a:rPr>
              <a:t>Čúiči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Nagumo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(1887-1944)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admirál japonského císařského </a:t>
            </a:r>
            <a:r>
              <a:rPr lang="cs-CZ" dirty="0" smtClean="0">
                <a:solidFill>
                  <a:schemeClr val="tx1"/>
                </a:solidFill>
              </a:rPr>
              <a:t>námořnictva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</a:t>
            </a:r>
            <a:r>
              <a:rPr lang="cs-CZ" dirty="0" err="1" smtClean="0">
                <a:solidFill>
                  <a:schemeClr val="tx1"/>
                </a:solidFill>
              </a:rPr>
              <a:t>Pearl</a:t>
            </a:r>
            <a:r>
              <a:rPr lang="cs-CZ" dirty="0" smtClean="0">
                <a:solidFill>
                  <a:schemeClr val="tx1"/>
                </a:solidFill>
              </a:rPr>
              <a:t> </a:t>
            </a:r>
            <a:r>
              <a:rPr lang="cs-CZ" dirty="0" err="1" smtClean="0">
                <a:solidFill>
                  <a:schemeClr val="tx1"/>
                </a:solidFill>
              </a:rPr>
              <a:t>Harbor</a:t>
            </a:r>
            <a:r>
              <a:rPr lang="cs-CZ" dirty="0" smtClean="0">
                <a:solidFill>
                  <a:schemeClr val="tx1"/>
                </a:solidFill>
              </a:rPr>
              <a:t>, </a:t>
            </a:r>
            <a:r>
              <a:rPr lang="cs-CZ" dirty="0" err="1" smtClean="0">
                <a:solidFill>
                  <a:schemeClr val="tx1"/>
                </a:solidFill>
              </a:rPr>
              <a:t>Midway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19. </a:t>
            </a:r>
            <a:r>
              <a:rPr lang="cs-CZ" u="sng" dirty="0">
                <a:solidFill>
                  <a:schemeClr val="tx1"/>
                </a:solidFill>
              </a:rPr>
              <a:t>Muhammad </a:t>
            </a:r>
            <a:r>
              <a:rPr lang="cs-CZ" u="sng" dirty="0" err="1">
                <a:solidFill>
                  <a:schemeClr val="tx1"/>
                </a:solidFill>
              </a:rPr>
              <a:t>Rezá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Pahlaví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(1919-1980)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poslední íránský šáh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zemřel v exilu v </a:t>
            </a:r>
            <a:r>
              <a:rPr lang="cs-CZ" dirty="0" err="1" smtClean="0">
                <a:solidFill>
                  <a:schemeClr val="tx1"/>
                </a:solidFill>
              </a:rPr>
              <a:t>egyptě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20. </a:t>
            </a:r>
            <a:r>
              <a:rPr lang="cs-CZ" u="sng" dirty="0">
                <a:solidFill>
                  <a:schemeClr val="tx1"/>
                </a:solidFill>
              </a:rPr>
              <a:t>James A. </a:t>
            </a:r>
            <a:r>
              <a:rPr lang="cs-CZ" u="sng" dirty="0" err="1" smtClean="0">
                <a:solidFill>
                  <a:schemeClr val="tx1"/>
                </a:solidFill>
              </a:rPr>
              <a:t>Garfield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(1831-1881)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- 20. prezident USA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- 2. který byl zabit ve výkonu úřadu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22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21. </a:t>
            </a:r>
            <a:r>
              <a:rPr lang="cs-CZ" u="sng" dirty="0">
                <a:solidFill>
                  <a:schemeClr val="tx1"/>
                </a:solidFill>
              </a:rPr>
              <a:t>Václav Budovec z </a:t>
            </a:r>
            <a:r>
              <a:rPr lang="cs-CZ" u="sng" dirty="0" smtClean="0">
                <a:solidFill>
                  <a:schemeClr val="tx1"/>
                </a:solidFill>
              </a:rPr>
              <a:t>Budova </a:t>
            </a:r>
            <a:r>
              <a:rPr lang="cs-CZ" dirty="0" smtClean="0">
                <a:solidFill>
                  <a:schemeClr val="tx1"/>
                </a:solidFill>
              </a:rPr>
              <a:t>(1551-1621)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</a:t>
            </a:r>
            <a:r>
              <a:rPr lang="cs-CZ" dirty="0">
                <a:solidFill>
                  <a:schemeClr val="tx1"/>
                </a:solidFill>
              </a:rPr>
              <a:t>- </a:t>
            </a:r>
            <a:r>
              <a:rPr lang="cs-CZ" dirty="0" smtClean="0">
                <a:solidFill>
                  <a:schemeClr val="tx1"/>
                </a:solidFill>
              </a:rPr>
              <a:t>český </a:t>
            </a:r>
            <a:r>
              <a:rPr lang="cs-CZ" dirty="0">
                <a:solidFill>
                  <a:schemeClr val="tx1"/>
                </a:solidFill>
              </a:rPr>
              <a:t>politik, diplomat a </a:t>
            </a:r>
            <a:r>
              <a:rPr lang="cs-CZ" dirty="0" smtClean="0">
                <a:solidFill>
                  <a:schemeClr val="tx1"/>
                </a:solidFill>
              </a:rPr>
              <a:t>spisovatel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popraven po bitvě na Bílé hoře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22. </a:t>
            </a:r>
            <a:r>
              <a:rPr lang="cs-CZ" u="sng" dirty="0">
                <a:solidFill>
                  <a:schemeClr val="tx1"/>
                </a:solidFill>
              </a:rPr>
              <a:t>Jan </a:t>
            </a:r>
            <a:r>
              <a:rPr lang="cs-CZ" u="sng" dirty="0" err="1" smtClean="0">
                <a:solidFill>
                  <a:schemeClr val="tx1"/>
                </a:solidFill>
              </a:rPr>
              <a:t>Malypetr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(1873-1947)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český politik – agrární strana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</a:t>
            </a:r>
            <a:r>
              <a:rPr lang="cs-CZ" sz="2200" dirty="0">
                <a:solidFill>
                  <a:schemeClr val="tx1"/>
                </a:solidFill>
              </a:rPr>
              <a:t>v letech 1932–1935 předseda československé vlády</a:t>
            </a:r>
          </a:p>
          <a:p>
            <a:r>
              <a:rPr lang="cs-CZ" dirty="0">
                <a:solidFill>
                  <a:schemeClr val="tx1"/>
                </a:solidFill>
              </a:rPr>
              <a:t>23. </a:t>
            </a:r>
            <a:r>
              <a:rPr lang="cs-CZ" u="sng" dirty="0">
                <a:solidFill>
                  <a:schemeClr val="tx1"/>
                </a:solidFill>
              </a:rPr>
              <a:t>Erik </a:t>
            </a:r>
            <a:r>
              <a:rPr lang="cs-CZ" u="sng" dirty="0" err="1" smtClean="0">
                <a:solidFill>
                  <a:schemeClr val="tx1"/>
                </a:solidFill>
              </a:rPr>
              <a:t>Thorvaldsson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(950-1003)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objevitel a první osadník Grónska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otec </a:t>
            </a:r>
            <a:r>
              <a:rPr lang="cs-CZ" dirty="0" err="1" smtClean="0">
                <a:solidFill>
                  <a:schemeClr val="tx1"/>
                </a:solidFill>
              </a:rPr>
              <a:t>Leifa</a:t>
            </a:r>
            <a:r>
              <a:rPr lang="cs-CZ" dirty="0" smtClean="0">
                <a:solidFill>
                  <a:schemeClr val="tx1"/>
                </a:solidFill>
              </a:rPr>
              <a:t> </a:t>
            </a:r>
            <a:r>
              <a:rPr lang="cs-CZ" dirty="0" err="1" smtClean="0">
                <a:solidFill>
                  <a:schemeClr val="tx1"/>
                </a:solidFill>
              </a:rPr>
              <a:t>Erikssona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24. </a:t>
            </a:r>
            <a:r>
              <a:rPr lang="cs-CZ" u="sng" dirty="0" err="1" smtClean="0">
                <a:solidFill>
                  <a:schemeClr val="tx1"/>
                </a:solidFill>
              </a:rPr>
              <a:t>Atahualpa</a:t>
            </a:r>
            <a:r>
              <a:rPr lang="cs-CZ" dirty="0" smtClean="0">
                <a:solidFill>
                  <a:schemeClr val="tx1"/>
                </a:solidFill>
              </a:rPr>
              <a:t> (1497-1533)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poslední vládce Incké říše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popraven </a:t>
            </a:r>
            <a:r>
              <a:rPr lang="cs-CZ" dirty="0" err="1" smtClean="0">
                <a:solidFill>
                  <a:schemeClr val="tx1"/>
                </a:solidFill>
              </a:rPr>
              <a:t>španěly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25. </a:t>
            </a:r>
            <a:r>
              <a:rPr lang="cs-CZ" u="sng" dirty="0">
                <a:solidFill>
                  <a:schemeClr val="tx1"/>
                </a:solidFill>
              </a:rPr>
              <a:t>Salvatore </a:t>
            </a:r>
            <a:r>
              <a:rPr lang="cs-CZ" u="sng" dirty="0" smtClean="0">
                <a:solidFill>
                  <a:schemeClr val="tx1"/>
                </a:solidFill>
              </a:rPr>
              <a:t>Quasimodo </a:t>
            </a:r>
            <a:r>
              <a:rPr lang="cs-CZ" dirty="0" smtClean="0">
                <a:solidFill>
                  <a:schemeClr val="tx1"/>
                </a:solidFill>
              </a:rPr>
              <a:t>(1901-1968)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  - italský překladatel a </a:t>
            </a:r>
            <a:r>
              <a:rPr lang="cs-CZ" dirty="0" smtClean="0">
                <a:solidFill>
                  <a:schemeClr val="tx1"/>
                </a:solidFill>
              </a:rPr>
              <a:t>básník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roku 1959 obdržel Nobelovu cenu za literaturu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43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26. </a:t>
            </a:r>
            <a:r>
              <a:rPr lang="cs-CZ" u="sng" dirty="0" err="1">
                <a:solidFill>
                  <a:schemeClr val="tx1"/>
                </a:solidFill>
              </a:rPr>
              <a:t>Niccolò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Amati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(1596-1684)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</a:t>
            </a:r>
            <a:r>
              <a:rPr lang="cs-CZ" dirty="0" err="1" smtClean="0">
                <a:solidFill>
                  <a:schemeClr val="tx1"/>
                </a:solidFill>
              </a:rPr>
              <a:t>nejvýznamější</a:t>
            </a:r>
            <a:r>
              <a:rPr lang="cs-CZ" dirty="0" smtClean="0">
                <a:solidFill>
                  <a:schemeClr val="tx1"/>
                </a:solidFill>
              </a:rPr>
              <a:t> z rodiny italských houslařů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učitel </a:t>
            </a:r>
            <a:r>
              <a:rPr lang="cs-CZ" dirty="0" err="1" smtClean="0">
                <a:solidFill>
                  <a:schemeClr val="tx1"/>
                </a:solidFill>
              </a:rPr>
              <a:t>Stradivariho</a:t>
            </a:r>
            <a:r>
              <a:rPr lang="cs-CZ" dirty="0" smtClean="0">
                <a:solidFill>
                  <a:schemeClr val="tx1"/>
                </a:solidFill>
              </a:rPr>
              <a:t> a </a:t>
            </a:r>
            <a:r>
              <a:rPr lang="cs-CZ" dirty="0" err="1" smtClean="0">
                <a:solidFill>
                  <a:schemeClr val="tx1"/>
                </a:solidFill>
              </a:rPr>
              <a:t>Guarneriho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27. </a:t>
            </a:r>
            <a:r>
              <a:rPr lang="cs-CZ" u="sng" dirty="0">
                <a:solidFill>
                  <a:schemeClr val="tx1"/>
                </a:solidFill>
              </a:rPr>
              <a:t>Mary Ann </a:t>
            </a:r>
            <a:r>
              <a:rPr lang="cs-CZ" u="sng" dirty="0" err="1" smtClean="0">
                <a:solidFill>
                  <a:schemeClr val="tx1"/>
                </a:solidFill>
              </a:rPr>
              <a:t>Nicholsová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(1845-1888)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první potvrzená oběť Jacka Rozparovače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 smtClean="0">
                <a:solidFill>
                  <a:schemeClr val="tx1"/>
                </a:solidFill>
              </a:rPr>
              <a:t>28</a:t>
            </a:r>
            <a:r>
              <a:rPr lang="cs-CZ" dirty="0">
                <a:solidFill>
                  <a:schemeClr val="tx1"/>
                </a:solidFill>
              </a:rPr>
              <a:t>. </a:t>
            </a:r>
            <a:r>
              <a:rPr lang="cs-CZ" u="sng" dirty="0">
                <a:solidFill>
                  <a:schemeClr val="tx1"/>
                </a:solidFill>
              </a:rPr>
              <a:t>Martha Jane </a:t>
            </a:r>
            <a:r>
              <a:rPr lang="cs-CZ" u="sng" dirty="0" err="1" smtClean="0">
                <a:solidFill>
                  <a:schemeClr val="tx1"/>
                </a:solidFill>
              </a:rPr>
              <a:t>Cannary-Burke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(1852-1903)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</a:t>
            </a:r>
            <a:r>
              <a:rPr lang="cs-CZ" dirty="0">
                <a:solidFill>
                  <a:schemeClr val="tx1"/>
                </a:solidFill>
              </a:rPr>
              <a:t>- </a:t>
            </a:r>
            <a:r>
              <a:rPr lang="cs-CZ" sz="2000" dirty="0">
                <a:solidFill>
                  <a:schemeClr val="tx1"/>
                </a:solidFill>
              </a:rPr>
              <a:t>hrdinka Divokého západu, </a:t>
            </a:r>
            <a:r>
              <a:rPr lang="cs-CZ" sz="2000" dirty="0" err="1">
                <a:solidFill>
                  <a:schemeClr val="tx1"/>
                </a:solidFill>
              </a:rPr>
              <a:t>hraničářka</a:t>
            </a:r>
            <a:r>
              <a:rPr lang="cs-CZ" sz="2000" dirty="0">
                <a:solidFill>
                  <a:schemeClr val="tx1"/>
                </a:solidFill>
              </a:rPr>
              <a:t> a profesionální </a:t>
            </a:r>
            <a:r>
              <a:rPr lang="cs-CZ" sz="2000" dirty="0" smtClean="0">
                <a:solidFill>
                  <a:schemeClr val="tx1"/>
                </a:solidFill>
              </a:rPr>
              <a:t>zvěd</a:t>
            </a:r>
          </a:p>
          <a:p>
            <a:pPr marL="0" indent="0">
              <a:buNone/>
            </a:pPr>
            <a:r>
              <a:rPr lang="cs-CZ" dirty="0" smtClean="0">
                <a:solidFill>
                  <a:schemeClr val="tx1"/>
                </a:solidFill>
              </a:rPr>
              <a:t>        - známá jako </a:t>
            </a:r>
            <a:r>
              <a:rPr lang="cs-CZ" dirty="0" err="1" smtClean="0">
                <a:solidFill>
                  <a:schemeClr val="tx1"/>
                </a:solidFill>
              </a:rPr>
              <a:t>Calamity</a:t>
            </a:r>
            <a:r>
              <a:rPr lang="cs-CZ" dirty="0" smtClean="0">
                <a:solidFill>
                  <a:schemeClr val="tx1"/>
                </a:solidFill>
              </a:rPr>
              <a:t> Jane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29. </a:t>
            </a:r>
            <a:r>
              <a:rPr lang="cs-CZ" u="sng" dirty="0">
                <a:solidFill>
                  <a:schemeClr val="tx1"/>
                </a:solidFill>
              </a:rPr>
              <a:t>Charles </a:t>
            </a:r>
            <a:r>
              <a:rPr lang="cs-CZ" u="sng" dirty="0" err="1" smtClean="0">
                <a:solidFill>
                  <a:schemeClr val="tx1"/>
                </a:solidFill>
              </a:rPr>
              <a:t>Conrad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(1930-1999)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</a:t>
            </a:r>
            <a:r>
              <a:rPr lang="cs-CZ" dirty="0">
                <a:solidFill>
                  <a:schemeClr val="tx1"/>
                </a:solidFill>
              </a:rPr>
              <a:t>- americký </a:t>
            </a:r>
            <a:r>
              <a:rPr lang="cs-CZ" dirty="0" smtClean="0">
                <a:solidFill>
                  <a:schemeClr val="tx1"/>
                </a:solidFill>
              </a:rPr>
              <a:t>astronaut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- 3. člověk na Měsíci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30. </a:t>
            </a:r>
            <a:r>
              <a:rPr lang="cs-CZ" u="sng" dirty="0" err="1">
                <a:solidFill>
                  <a:schemeClr val="tx1"/>
                </a:solidFill>
              </a:rPr>
              <a:t>Mansa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Musa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(1280-1337)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císař západoafrické říše Mali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  - údajně nejbohatší člověk jaký kdy žil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77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Autofit/>
          </a:bodyPr>
          <a:lstStyle/>
          <a:p>
            <a:r>
              <a:rPr lang="cs-CZ" sz="3200" dirty="0" smtClean="0">
                <a:solidFill>
                  <a:schemeClr val="tx1"/>
                </a:solidFill>
              </a:rPr>
              <a:t>31. Nikola Tesla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32. Edward </a:t>
            </a:r>
            <a:r>
              <a:rPr lang="cs-CZ" sz="3200" dirty="0" err="1" smtClean="0">
                <a:solidFill>
                  <a:schemeClr val="tx1"/>
                </a:solidFill>
              </a:rPr>
              <a:t>Teach</a:t>
            </a:r>
            <a:r>
              <a:rPr lang="cs-CZ" sz="3200" dirty="0" smtClean="0">
                <a:solidFill>
                  <a:schemeClr val="tx1"/>
                </a:solidFill>
              </a:rPr>
              <a:t> – </a:t>
            </a:r>
            <a:r>
              <a:rPr lang="cs-CZ" sz="3200" dirty="0" err="1" smtClean="0">
                <a:solidFill>
                  <a:schemeClr val="tx1"/>
                </a:solidFill>
              </a:rPr>
              <a:t>Černovous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33. Jiří z Poděbrad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34. Oscar Wilde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35. Královna Alžběta I.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36. </a:t>
            </a:r>
            <a:r>
              <a:rPr lang="cs-CZ" sz="3200" dirty="0" err="1" smtClean="0">
                <a:solidFill>
                  <a:schemeClr val="tx1"/>
                </a:solidFill>
              </a:rPr>
              <a:t>Rasputin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37. Marie Terezie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38. </a:t>
            </a:r>
            <a:r>
              <a:rPr lang="cs-CZ" sz="3200" dirty="0" err="1" smtClean="0">
                <a:solidFill>
                  <a:schemeClr val="tx1"/>
                </a:solidFill>
              </a:rPr>
              <a:t>Vlad</a:t>
            </a:r>
            <a:r>
              <a:rPr lang="cs-CZ" sz="3200" dirty="0" smtClean="0">
                <a:solidFill>
                  <a:schemeClr val="tx1"/>
                </a:solidFill>
              </a:rPr>
              <a:t> III. </a:t>
            </a:r>
            <a:r>
              <a:rPr lang="cs-CZ" sz="3200" dirty="0" err="1" smtClean="0">
                <a:solidFill>
                  <a:schemeClr val="tx1"/>
                </a:solidFill>
              </a:rPr>
              <a:t>Dracula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39. Manfred von </a:t>
            </a:r>
            <a:r>
              <a:rPr lang="cs-CZ" sz="3200" dirty="0" err="1" smtClean="0">
                <a:solidFill>
                  <a:schemeClr val="tx1"/>
                </a:solidFill>
              </a:rPr>
              <a:t>Richthofen</a:t>
            </a:r>
            <a:r>
              <a:rPr lang="cs-CZ" sz="3200" dirty="0" smtClean="0">
                <a:solidFill>
                  <a:schemeClr val="tx1"/>
                </a:solidFill>
              </a:rPr>
              <a:t> </a:t>
            </a:r>
            <a:endParaRPr lang="cs-CZ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97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Autofit/>
          </a:bodyPr>
          <a:lstStyle/>
          <a:p>
            <a:r>
              <a:rPr lang="cs-CZ" sz="3200" dirty="0" smtClean="0">
                <a:solidFill>
                  <a:schemeClr val="tx1"/>
                </a:solidFill>
              </a:rPr>
              <a:t>40. Johan Sebastian Bach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41. Sigmund Freud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42. Janis </a:t>
            </a:r>
            <a:r>
              <a:rPr lang="cs-CZ" sz="3200" dirty="0" err="1" smtClean="0">
                <a:solidFill>
                  <a:schemeClr val="tx1"/>
                </a:solidFill>
              </a:rPr>
              <a:t>Joplin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43. Vincent van </a:t>
            </a:r>
            <a:r>
              <a:rPr lang="cs-CZ" sz="3200" dirty="0" err="1" smtClean="0">
                <a:solidFill>
                  <a:schemeClr val="tx1"/>
                </a:solidFill>
              </a:rPr>
              <a:t>Gogh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44. Charles Baudelaire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45. Božena Němcová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46. Albrecht z Valdštejna</a:t>
            </a:r>
          </a:p>
          <a:p>
            <a:r>
              <a:rPr lang="cs-CZ" sz="3200" dirty="0">
                <a:solidFill>
                  <a:schemeClr val="tx1"/>
                </a:solidFill>
              </a:rPr>
              <a:t>47. Mustafa </a:t>
            </a:r>
            <a:r>
              <a:rPr lang="cs-CZ" sz="3200" dirty="0" err="1">
                <a:solidFill>
                  <a:schemeClr val="tx1"/>
                </a:solidFill>
              </a:rPr>
              <a:t>Kemal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 smtClean="0">
                <a:solidFill>
                  <a:schemeClr val="tx1"/>
                </a:solidFill>
              </a:rPr>
              <a:t>Atatürk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48. </a:t>
            </a:r>
            <a:r>
              <a:rPr lang="cs-CZ" sz="3200" dirty="0" err="1" smtClean="0">
                <a:solidFill>
                  <a:schemeClr val="tx1"/>
                </a:solidFill>
              </a:rPr>
              <a:t>Jules</a:t>
            </a:r>
            <a:r>
              <a:rPr lang="cs-CZ" sz="3200" dirty="0" smtClean="0">
                <a:solidFill>
                  <a:schemeClr val="tx1"/>
                </a:solidFill>
              </a:rPr>
              <a:t> kardinál </a:t>
            </a:r>
            <a:r>
              <a:rPr lang="cs-CZ" sz="3200" smtClean="0">
                <a:solidFill>
                  <a:schemeClr val="tx1"/>
                </a:solidFill>
              </a:rPr>
              <a:t>Mazarin</a:t>
            </a:r>
            <a:endParaRPr lang="cs-CZ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578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Autofit/>
          </a:bodyPr>
          <a:lstStyle/>
          <a:p>
            <a:r>
              <a:rPr lang="cs-CZ" sz="3200" dirty="0">
                <a:solidFill>
                  <a:schemeClr val="tx1"/>
                </a:solidFill>
              </a:rPr>
              <a:t>1. Publius </a:t>
            </a:r>
            <a:r>
              <a:rPr lang="cs-CZ" sz="3200" dirty="0" err="1">
                <a:solidFill>
                  <a:schemeClr val="tx1"/>
                </a:solidFill>
              </a:rPr>
              <a:t>Quinctilius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Varus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2</a:t>
            </a:r>
            <a:r>
              <a:rPr lang="cs-CZ" sz="3200" dirty="0">
                <a:solidFill>
                  <a:schemeClr val="tx1"/>
                </a:solidFill>
              </a:rPr>
              <a:t>. </a:t>
            </a:r>
            <a:r>
              <a:rPr lang="cs-CZ" sz="3200" dirty="0" err="1">
                <a:solidFill>
                  <a:schemeClr val="tx1"/>
                </a:solidFill>
              </a:rPr>
              <a:t>Vytautas</a:t>
            </a:r>
            <a:r>
              <a:rPr lang="cs-CZ" sz="3200" dirty="0">
                <a:solidFill>
                  <a:schemeClr val="tx1"/>
                </a:solidFill>
              </a:rPr>
              <a:t> Veliký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3. Alexandr VI.</a:t>
            </a:r>
          </a:p>
          <a:p>
            <a:r>
              <a:rPr lang="cs-CZ" sz="3200" dirty="0">
                <a:solidFill>
                  <a:schemeClr val="tx1"/>
                </a:solidFill>
              </a:rPr>
              <a:t>4. </a:t>
            </a:r>
            <a:r>
              <a:rPr lang="cs-CZ" sz="3200" dirty="0" err="1">
                <a:solidFill>
                  <a:schemeClr val="tx1"/>
                </a:solidFill>
              </a:rPr>
              <a:t>Girolamo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Savonarola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5. </a:t>
            </a:r>
            <a:r>
              <a:rPr lang="cs-CZ" sz="3200" dirty="0" err="1">
                <a:solidFill>
                  <a:schemeClr val="tx1"/>
                </a:solidFill>
              </a:rPr>
              <a:t>Šáhdžahán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6. Jakub Starší</a:t>
            </a:r>
          </a:p>
          <a:p>
            <a:r>
              <a:rPr lang="cs-CZ" sz="3200" dirty="0">
                <a:solidFill>
                  <a:schemeClr val="tx1"/>
                </a:solidFill>
              </a:rPr>
              <a:t>7. Kateřina Lucemburská</a:t>
            </a:r>
          </a:p>
          <a:p>
            <a:r>
              <a:rPr lang="cs-CZ" sz="3200" dirty="0">
                <a:solidFill>
                  <a:schemeClr val="tx1"/>
                </a:solidFill>
              </a:rPr>
              <a:t>8. </a:t>
            </a:r>
            <a:r>
              <a:rPr lang="cs-CZ" sz="3200" dirty="0" err="1">
                <a:solidFill>
                  <a:schemeClr val="tx1"/>
                </a:solidFill>
              </a:rPr>
              <a:t>Bertha</a:t>
            </a:r>
            <a:r>
              <a:rPr lang="cs-CZ" sz="3200" dirty="0">
                <a:solidFill>
                  <a:schemeClr val="tx1"/>
                </a:solidFill>
              </a:rPr>
              <a:t> von Suttnerová</a:t>
            </a:r>
          </a:p>
          <a:p>
            <a:r>
              <a:rPr lang="cs-CZ" sz="3200" dirty="0">
                <a:solidFill>
                  <a:schemeClr val="tx1"/>
                </a:solidFill>
              </a:rPr>
              <a:t>9. Al-</a:t>
            </a:r>
            <a:r>
              <a:rPr lang="cs-CZ" sz="3200" dirty="0" err="1">
                <a:solidFill>
                  <a:schemeClr val="tx1"/>
                </a:solidFill>
              </a:rPr>
              <a:t>Chorezmí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10. Ulrich </a:t>
            </a:r>
            <a:r>
              <a:rPr lang="cs-CZ" sz="3200" dirty="0" err="1">
                <a:solidFill>
                  <a:schemeClr val="tx1"/>
                </a:solidFill>
              </a:rPr>
              <a:t>Zwingli</a:t>
            </a:r>
            <a:endParaRPr lang="cs-CZ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41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Autofit/>
          </a:bodyPr>
          <a:lstStyle/>
          <a:p>
            <a:r>
              <a:rPr lang="cs-CZ" sz="3200" dirty="0">
                <a:solidFill>
                  <a:schemeClr val="tx1"/>
                </a:solidFill>
              </a:rPr>
              <a:t>11. Ferdinand Foch</a:t>
            </a:r>
          </a:p>
          <a:p>
            <a:r>
              <a:rPr lang="cs-CZ" sz="3200" dirty="0">
                <a:solidFill>
                  <a:schemeClr val="tx1"/>
                </a:solidFill>
              </a:rPr>
              <a:t>12. </a:t>
            </a:r>
            <a:r>
              <a:rPr lang="cs-CZ" sz="3200" dirty="0" err="1">
                <a:solidFill>
                  <a:schemeClr val="tx1"/>
                </a:solidFill>
              </a:rPr>
              <a:t>Clyde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Tombaugh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13. Jelena </a:t>
            </a:r>
            <a:r>
              <a:rPr lang="cs-CZ" sz="3200" dirty="0" err="1">
                <a:solidFill>
                  <a:schemeClr val="tx1"/>
                </a:solidFill>
              </a:rPr>
              <a:t>Glinská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14. Albert </a:t>
            </a:r>
            <a:r>
              <a:rPr lang="cs-CZ" sz="3200" dirty="0" err="1">
                <a:solidFill>
                  <a:schemeClr val="tx1"/>
                </a:solidFill>
              </a:rPr>
              <a:t>Fish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15. </a:t>
            </a:r>
            <a:r>
              <a:rPr lang="cs-CZ" sz="3200" dirty="0" err="1">
                <a:solidFill>
                  <a:schemeClr val="tx1"/>
                </a:solidFill>
              </a:rPr>
              <a:t>Amedeo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Avogadro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16. Anna </a:t>
            </a:r>
            <a:r>
              <a:rPr lang="cs-CZ" sz="3200" dirty="0" err="1">
                <a:solidFill>
                  <a:schemeClr val="tx1"/>
                </a:solidFill>
              </a:rPr>
              <a:t>Klevská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17. Giuseppe </a:t>
            </a:r>
            <a:r>
              <a:rPr lang="cs-CZ" sz="3200" dirty="0" err="1">
                <a:solidFill>
                  <a:schemeClr val="tx1"/>
                </a:solidFill>
              </a:rPr>
              <a:t>Arcimboldo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18. </a:t>
            </a:r>
            <a:r>
              <a:rPr lang="cs-CZ" sz="3200" dirty="0" err="1">
                <a:solidFill>
                  <a:schemeClr val="tx1"/>
                </a:solidFill>
              </a:rPr>
              <a:t>Čúiči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Nagumo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19. Muhammad </a:t>
            </a:r>
            <a:r>
              <a:rPr lang="cs-CZ" sz="3200" dirty="0" err="1">
                <a:solidFill>
                  <a:schemeClr val="tx1"/>
                </a:solidFill>
              </a:rPr>
              <a:t>Rezá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Pahlaví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20. James A. </a:t>
            </a:r>
            <a:r>
              <a:rPr lang="cs-CZ" sz="3200" dirty="0" err="1">
                <a:solidFill>
                  <a:schemeClr val="tx1"/>
                </a:solidFill>
              </a:rPr>
              <a:t>Garfield</a:t>
            </a:r>
            <a:endParaRPr lang="cs-CZ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8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476672"/>
            <a:ext cx="8229600" cy="5649491"/>
          </a:xfrm>
        </p:spPr>
        <p:txBody>
          <a:bodyPr>
            <a:noAutofit/>
          </a:bodyPr>
          <a:lstStyle/>
          <a:p>
            <a:r>
              <a:rPr lang="cs-CZ" sz="3200" dirty="0">
                <a:solidFill>
                  <a:schemeClr val="tx1"/>
                </a:solidFill>
              </a:rPr>
              <a:t>21. Václav Budovec z Budova</a:t>
            </a:r>
          </a:p>
          <a:p>
            <a:r>
              <a:rPr lang="cs-CZ" sz="3200" dirty="0">
                <a:solidFill>
                  <a:schemeClr val="tx1"/>
                </a:solidFill>
              </a:rPr>
              <a:t>22. Jan Malypetr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23</a:t>
            </a:r>
            <a:r>
              <a:rPr lang="cs-CZ" sz="3200" dirty="0">
                <a:solidFill>
                  <a:schemeClr val="tx1"/>
                </a:solidFill>
              </a:rPr>
              <a:t>. Erik Thorvaldsson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24. Atahualpa</a:t>
            </a:r>
          </a:p>
          <a:p>
            <a:r>
              <a:rPr lang="cs-CZ" sz="3200" dirty="0">
                <a:solidFill>
                  <a:schemeClr val="tx1"/>
                </a:solidFill>
              </a:rPr>
              <a:t>25. Salvatore Quasimodo</a:t>
            </a:r>
          </a:p>
          <a:p>
            <a:r>
              <a:rPr lang="cs-CZ" sz="3200" dirty="0" smtClean="0">
                <a:solidFill>
                  <a:schemeClr val="tx1"/>
                </a:solidFill>
              </a:rPr>
              <a:t>26</a:t>
            </a:r>
            <a:r>
              <a:rPr lang="cs-CZ" sz="3200" dirty="0">
                <a:solidFill>
                  <a:schemeClr val="tx1"/>
                </a:solidFill>
              </a:rPr>
              <a:t>. </a:t>
            </a:r>
            <a:r>
              <a:rPr lang="cs-CZ" sz="3200" dirty="0" err="1">
                <a:solidFill>
                  <a:schemeClr val="tx1"/>
                </a:solidFill>
              </a:rPr>
              <a:t>Niccolò</a:t>
            </a:r>
            <a:r>
              <a:rPr lang="cs-CZ" sz="3200" dirty="0">
                <a:solidFill>
                  <a:schemeClr val="tx1"/>
                </a:solidFill>
              </a:rPr>
              <a:t> </a:t>
            </a:r>
            <a:r>
              <a:rPr lang="cs-CZ" sz="3200" dirty="0" err="1">
                <a:solidFill>
                  <a:schemeClr val="tx1"/>
                </a:solidFill>
              </a:rPr>
              <a:t>Amati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27</a:t>
            </a:r>
            <a:r>
              <a:rPr lang="cs-CZ" sz="3200" dirty="0">
                <a:solidFill>
                  <a:schemeClr val="tx1"/>
                </a:solidFill>
              </a:rPr>
              <a:t>. Mary Ann </a:t>
            </a:r>
            <a:r>
              <a:rPr lang="cs-CZ" sz="3200" dirty="0" err="1">
                <a:solidFill>
                  <a:schemeClr val="tx1"/>
                </a:solidFill>
              </a:rPr>
              <a:t>Nicholsová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28</a:t>
            </a:r>
            <a:r>
              <a:rPr lang="cs-CZ" sz="3200" dirty="0">
                <a:solidFill>
                  <a:schemeClr val="tx1"/>
                </a:solidFill>
              </a:rPr>
              <a:t>. Martha Jane </a:t>
            </a:r>
            <a:r>
              <a:rPr lang="cs-CZ" sz="3200" dirty="0" err="1">
                <a:solidFill>
                  <a:schemeClr val="tx1"/>
                </a:solidFill>
              </a:rPr>
              <a:t>Cannary-Burke</a:t>
            </a:r>
            <a:endParaRPr lang="cs-CZ" sz="3200" dirty="0" smtClean="0">
              <a:solidFill>
                <a:schemeClr val="tx1"/>
              </a:solidFill>
            </a:endParaRPr>
          </a:p>
          <a:p>
            <a:r>
              <a:rPr lang="cs-CZ" sz="3200" dirty="0">
                <a:solidFill>
                  <a:schemeClr val="tx1"/>
                </a:solidFill>
              </a:rPr>
              <a:t>29. Charles </a:t>
            </a:r>
            <a:r>
              <a:rPr lang="cs-CZ" sz="3200" dirty="0" err="1">
                <a:solidFill>
                  <a:schemeClr val="tx1"/>
                </a:solidFill>
              </a:rPr>
              <a:t>Conrad</a:t>
            </a:r>
            <a:endParaRPr lang="cs-CZ" sz="3200" dirty="0">
              <a:solidFill>
                <a:schemeClr val="tx1"/>
              </a:solidFill>
            </a:endParaRPr>
          </a:p>
          <a:p>
            <a:r>
              <a:rPr lang="cs-CZ" sz="3200" dirty="0" smtClean="0">
                <a:solidFill>
                  <a:schemeClr val="tx1"/>
                </a:solidFill>
              </a:rPr>
              <a:t>30. </a:t>
            </a:r>
            <a:r>
              <a:rPr lang="cs-CZ" sz="3200" dirty="0" err="1" smtClean="0">
                <a:solidFill>
                  <a:schemeClr val="tx1"/>
                </a:solidFill>
              </a:rPr>
              <a:t>Mansa</a:t>
            </a:r>
            <a:r>
              <a:rPr lang="cs-CZ" sz="3200" dirty="0" smtClean="0">
                <a:solidFill>
                  <a:schemeClr val="tx1"/>
                </a:solidFill>
              </a:rPr>
              <a:t> </a:t>
            </a:r>
            <a:r>
              <a:rPr lang="cs-CZ" sz="3200" dirty="0" err="1" smtClean="0">
                <a:solidFill>
                  <a:schemeClr val="tx1"/>
                </a:solidFill>
              </a:rPr>
              <a:t>Musa</a:t>
            </a:r>
            <a:endParaRPr lang="cs-CZ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8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symbol pro obsah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692696"/>
            <a:ext cx="1880805" cy="25202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ovéPole 4"/>
          <p:cNvSpPr txBox="1"/>
          <p:nvPr/>
        </p:nvSpPr>
        <p:spPr>
          <a:xfrm>
            <a:off x="611560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31.</a:t>
            </a:r>
            <a:endParaRPr lang="cs-CZ" sz="3200" dirty="0">
              <a:latin typeface="+mj-lt"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3275856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32.</a:t>
            </a:r>
            <a:endParaRPr lang="cs-CZ" sz="3200" dirty="0">
              <a:latin typeface="+mj-lt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986" y="692696"/>
            <a:ext cx="1937166" cy="254757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" name="TextovéPole 8"/>
          <p:cNvSpPr txBox="1"/>
          <p:nvPr/>
        </p:nvSpPr>
        <p:spPr>
          <a:xfrm>
            <a:off x="5940152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33.</a:t>
            </a:r>
            <a:endParaRPr lang="cs-CZ" sz="3200" dirty="0">
              <a:latin typeface="+mj-lt"/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609641"/>
            <a:ext cx="1926161" cy="258090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TextovéPole 10"/>
          <p:cNvSpPr txBox="1"/>
          <p:nvPr/>
        </p:nvSpPr>
        <p:spPr>
          <a:xfrm>
            <a:off x="611560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34.</a:t>
            </a:r>
            <a:endParaRPr lang="cs-CZ" sz="3200" dirty="0">
              <a:latin typeface="+mj-lt"/>
            </a:endParaRPr>
          </a:p>
        </p:txBody>
      </p:sp>
      <p:pic>
        <p:nvPicPr>
          <p:cNvPr id="10" name="Obrázek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933056"/>
            <a:ext cx="1712819" cy="25739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TextovéPole 12"/>
          <p:cNvSpPr txBox="1"/>
          <p:nvPr/>
        </p:nvSpPr>
        <p:spPr>
          <a:xfrm>
            <a:off x="3275856" y="4792770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35.</a:t>
            </a:r>
            <a:endParaRPr lang="cs-CZ" sz="3200" dirty="0">
              <a:latin typeface="+mj-lt"/>
            </a:endParaRPr>
          </a:p>
        </p:txBody>
      </p:sp>
      <p:pic>
        <p:nvPicPr>
          <p:cNvPr id="12" name="Obrázek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534" y="3926098"/>
            <a:ext cx="1970070" cy="258087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5" name="TextovéPole 14"/>
          <p:cNvSpPr txBox="1"/>
          <p:nvPr/>
        </p:nvSpPr>
        <p:spPr>
          <a:xfrm>
            <a:off x="5940152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36.</a:t>
            </a:r>
            <a:endParaRPr lang="cs-CZ" sz="3200" dirty="0">
              <a:latin typeface="+mj-lt"/>
            </a:endParaRPr>
          </a:p>
        </p:txBody>
      </p:sp>
      <p:pic>
        <p:nvPicPr>
          <p:cNvPr id="14" name="Obrázek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937" y="3861048"/>
            <a:ext cx="1514749" cy="25728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68305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véPole 4"/>
          <p:cNvSpPr txBox="1"/>
          <p:nvPr/>
        </p:nvSpPr>
        <p:spPr>
          <a:xfrm>
            <a:off x="611560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37.</a:t>
            </a:r>
            <a:endParaRPr lang="cs-CZ" sz="3200" dirty="0">
              <a:latin typeface="+mj-lt"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3275856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38.</a:t>
            </a:r>
            <a:endParaRPr lang="cs-CZ" sz="3200" dirty="0">
              <a:latin typeface="+mj-lt"/>
            </a:endParaRPr>
          </a:p>
        </p:txBody>
      </p:sp>
      <p:sp>
        <p:nvSpPr>
          <p:cNvPr id="9" name="TextovéPole 8"/>
          <p:cNvSpPr txBox="1"/>
          <p:nvPr/>
        </p:nvSpPr>
        <p:spPr>
          <a:xfrm>
            <a:off x="5940152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39.</a:t>
            </a:r>
            <a:endParaRPr lang="cs-CZ" sz="3200" dirty="0">
              <a:latin typeface="+mj-lt"/>
            </a:endParaRPr>
          </a:p>
        </p:txBody>
      </p:sp>
      <p:sp>
        <p:nvSpPr>
          <p:cNvPr id="11" name="TextovéPole 10"/>
          <p:cNvSpPr txBox="1"/>
          <p:nvPr/>
        </p:nvSpPr>
        <p:spPr>
          <a:xfrm>
            <a:off x="611560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40.</a:t>
            </a:r>
            <a:endParaRPr lang="cs-CZ" sz="3200" dirty="0"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3275856" y="4792770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41.</a:t>
            </a:r>
            <a:endParaRPr lang="cs-CZ" sz="3200" dirty="0">
              <a:latin typeface="+mj-lt"/>
            </a:endParaRPr>
          </a:p>
        </p:txBody>
      </p:sp>
      <p:sp>
        <p:nvSpPr>
          <p:cNvPr id="15" name="TextovéPole 14"/>
          <p:cNvSpPr txBox="1"/>
          <p:nvPr/>
        </p:nvSpPr>
        <p:spPr>
          <a:xfrm>
            <a:off x="5940152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42.</a:t>
            </a:r>
            <a:endParaRPr lang="cs-CZ" sz="3200" dirty="0">
              <a:latin typeface="+mj-lt"/>
            </a:endParaRPr>
          </a:p>
        </p:txBody>
      </p:sp>
      <p:pic>
        <p:nvPicPr>
          <p:cNvPr id="3" name="Zástupný symbol pro obsah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1" y="664097"/>
            <a:ext cx="2016223" cy="25488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632272"/>
            <a:ext cx="2088232" cy="25086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Obrázek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218" y="548680"/>
            <a:ext cx="1835214" cy="260653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Obrázek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3" y="4005064"/>
            <a:ext cx="2088232" cy="25260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Obrázek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0581" y="3958178"/>
            <a:ext cx="2071579" cy="254888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Obrázek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13" y="3937834"/>
            <a:ext cx="1721423" cy="25692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31005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ovéPole 4"/>
          <p:cNvSpPr txBox="1"/>
          <p:nvPr/>
        </p:nvSpPr>
        <p:spPr>
          <a:xfrm>
            <a:off x="611560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43.</a:t>
            </a:r>
            <a:endParaRPr lang="cs-CZ" sz="3200" dirty="0">
              <a:latin typeface="+mj-lt"/>
            </a:endParaRPr>
          </a:p>
        </p:txBody>
      </p:sp>
      <p:sp>
        <p:nvSpPr>
          <p:cNvPr id="7" name="TextovéPole 6"/>
          <p:cNvSpPr txBox="1"/>
          <p:nvPr/>
        </p:nvSpPr>
        <p:spPr>
          <a:xfrm>
            <a:off x="3275856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44.</a:t>
            </a:r>
            <a:endParaRPr lang="cs-CZ" sz="3200" dirty="0">
              <a:latin typeface="+mj-lt"/>
            </a:endParaRPr>
          </a:p>
        </p:txBody>
      </p:sp>
      <p:sp>
        <p:nvSpPr>
          <p:cNvPr id="9" name="TextovéPole 8"/>
          <p:cNvSpPr txBox="1"/>
          <p:nvPr/>
        </p:nvSpPr>
        <p:spPr>
          <a:xfrm>
            <a:off x="5940152" y="1340768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45.</a:t>
            </a:r>
            <a:endParaRPr lang="cs-CZ" sz="3200" dirty="0">
              <a:latin typeface="+mj-lt"/>
            </a:endParaRPr>
          </a:p>
        </p:txBody>
      </p:sp>
      <p:sp>
        <p:nvSpPr>
          <p:cNvPr id="11" name="TextovéPole 10"/>
          <p:cNvSpPr txBox="1"/>
          <p:nvPr/>
        </p:nvSpPr>
        <p:spPr>
          <a:xfrm>
            <a:off x="611560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46.</a:t>
            </a:r>
            <a:endParaRPr lang="cs-CZ" sz="3200" dirty="0">
              <a:latin typeface="+mj-lt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3275856" y="4792770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47.</a:t>
            </a:r>
            <a:endParaRPr lang="cs-CZ" sz="3200" dirty="0">
              <a:latin typeface="+mj-lt"/>
            </a:endParaRPr>
          </a:p>
        </p:txBody>
      </p:sp>
      <p:sp>
        <p:nvSpPr>
          <p:cNvPr id="15" name="TextovéPole 14"/>
          <p:cNvSpPr txBox="1"/>
          <p:nvPr/>
        </p:nvSpPr>
        <p:spPr>
          <a:xfrm>
            <a:off x="5940152" y="4797152"/>
            <a:ext cx="792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smtClean="0">
                <a:latin typeface="+mj-lt"/>
              </a:rPr>
              <a:t>48.</a:t>
            </a:r>
            <a:endParaRPr lang="cs-CZ" sz="3200" dirty="0">
              <a:latin typeface="+mj-lt"/>
            </a:endParaRPr>
          </a:p>
        </p:txBody>
      </p:sp>
      <p:pic>
        <p:nvPicPr>
          <p:cNvPr id="3" name="Zástupný symbol pro obsah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651103"/>
            <a:ext cx="2096486" cy="254887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Obrázek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769" y="575491"/>
            <a:ext cx="1925383" cy="25654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417" y="585053"/>
            <a:ext cx="1905000" cy="25463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8" name="Obrázek 1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317" y="3933056"/>
            <a:ext cx="1855926" cy="26371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Obrázek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276" y="3935925"/>
            <a:ext cx="2029884" cy="25780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Obrázek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417" y="3974814"/>
            <a:ext cx="1889285" cy="253821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31005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3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165304"/>
          </a:xfrm>
        </p:spPr>
        <p:txBody>
          <a:bodyPr/>
          <a:lstStyle/>
          <a:p>
            <a:r>
              <a:rPr lang="cs-CZ" sz="40000" dirty="0" smtClean="0"/>
              <a:t>?</a:t>
            </a:r>
            <a:endParaRPr lang="cs-CZ" sz="40000" dirty="0"/>
          </a:p>
        </p:txBody>
      </p:sp>
    </p:spTree>
    <p:extLst>
      <p:ext uri="{BB962C8B-B14F-4D97-AF65-F5344CB8AC3E}">
        <p14:creationId xmlns:p14="http://schemas.microsoft.com/office/powerpoint/2010/main" val="303871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>
            <a:normAutofit fontScale="92500" lnSpcReduction="10000"/>
          </a:bodyPr>
          <a:lstStyle/>
          <a:p>
            <a:r>
              <a:rPr lang="cs-CZ" dirty="0">
                <a:solidFill>
                  <a:schemeClr val="tx1"/>
                </a:solidFill>
              </a:rPr>
              <a:t>1. </a:t>
            </a:r>
            <a:r>
              <a:rPr lang="cs-CZ" u="sng" dirty="0">
                <a:solidFill>
                  <a:schemeClr val="tx1"/>
                </a:solidFill>
              </a:rPr>
              <a:t>Publius </a:t>
            </a:r>
            <a:r>
              <a:rPr lang="cs-CZ" u="sng" dirty="0" err="1">
                <a:solidFill>
                  <a:schemeClr val="tx1"/>
                </a:solidFill>
              </a:rPr>
              <a:t>Quinctilius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Varus</a:t>
            </a:r>
            <a:r>
              <a:rPr lang="cs-CZ" u="sng" dirty="0" smtClean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(46 př.n.l. – 9 n.l.)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     - římský politik a generál za vlády císaře </a:t>
            </a:r>
            <a:r>
              <a:rPr lang="cs-CZ" dirty="0" smtClean="0">
                <a:solidFill>
                  <a:schemeClr val="tx1"/>
                </a:solidFill>
              </a:rPr>
              <a:t>Augusta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prohrál a padl v bitvě v </a:t>
            </a:r>
            <a:r>
              <a:rPr lang="cs-CZ" dirty="0" err="1" smtClean="0">
                <a:solidFill>
                  <a:schemeClr val="tx1"/>
                </a:solidFill>
              </a:rPr>
              <a:t>Teutoburském</a:t>
            </a:r>
            <a:r>
              <a:rPr lang="cs-CZ" dirty="0" smtClean="0">
                <a:solidFill>
                  <a:schemeClr val="tx1"/>
                </a:solidFill>
              </a:rPr>
              <a:t> lese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2. </a:t>
            </a:r>
            <a:r>
              <a:rPr lang="cs-CZ" u="sng" dirty="0" err="1">
                <a:solidFill>
                  <a:schemeClr val="tx1"/>
                </a:solidFill>
              </a:rPr>
              <a:t>Vytautas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smtClean="0">
                <a:solidFill>
                  <a:schemeClr val="tx1"/>
                </a:solidFill>
              </a:rPr>
              <a:t>Veliký </a:t>
            </a:r>
            <a:r>
              <a:rPr lang="cs-CZ" dirty="0" smtClean="0">
                <a:solidFill>
                  <a:schemeClr val="tx1"/>
                </a:solidFill>
              </a:rPr>
              <a:t>(1350-1430)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litevský velkokníže a později král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bratranec Polského krále Vladislava </a:t>
            </a:r>
            <a:r>
              <a:rPr lang="cs-CZ" dirty="0" err="1" smtClean="0">
                <a:solidFill>
                  <a:schemeClr val="tx1"/>
                </a:solidFill>
              </a:rPr>
              <a:t>Jagelly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3. </a:t>
            </a:r>
            <a:r>
              <a:rPr lang="cs-CZ" u="sng" dirty="0">
                <a:solidFill>
                  <a:schemeClr val="tx1"/>
                </a:solidFill>
              </a:rPr>
              <a:t>Alexandr VI. </a:t>
            </a:r>
            <a:r>
              <a:rPr lang="cs-CZ" dirty="0">
                <a:solidFill>
                  <a:schemeClr val="tx1"/>
                </a:solidFill>
              </a:rPr>
              <a:t>(</a:t>
            </a:r>
            <a:r>
              <a:rPr lang="cs-CZ" dirty="0" smtClean="0">
                <a:solidFill>
                  <a:schemeClr val="tx1"/>
                </a:solidFill>
              </a:rPr>
              <a:t>1431–1503)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papežem </a:t>
            </a:r>
            <a:r>
              <a:rPr lang="cs-CZ" dirty="0">
                <a:solidFill>
                  <a:schemeClr val="tx1"/>
                </a:solidFill>
              </a:rPr>
              <a:t>v letech </a:t>
            </a:r>
            <a:r>
              <a:rPr lang="cs-CZ" dirty="0" smtClean="0">
                <a:solidFill>
                  <a:schemeClr val="tx1"/>
                </a:solidFill>
              </a:rPr>
              <a:t>1492–1503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vlastním jménem </a:t>
            </a:r>
            <a:r>
              <a:rPr lang="cs-CZ" dirty="0" err="1" smtClean="0">
                <a:solidFill>
                  <a:schemeClr val="tx1"/>
                </a:solidFill>
              </a:rPr>
              <a:t>Rodrigo</a:t>
            </a:r>
            <a:r>
              <a:rPr lang="cs-CZ" dirty="0" smtClean="0">
                <a:solidFill>
                  <a:schemeClr val="tx1"/>
                </a:solidFill>
              </a:rPr>
              <a:t> </a:t>
            </a:r>
            <a:r>
              <a:rPr lang="cs-CZ" dirty="0" err="1" smtClean="0">
                <a:solidFill>
                  <a:schemeClr val="tx1"/>
                </a:solidFill>
              </a:rPr>
              <a:t>Borgia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4. </a:t>
            </a:r>
            <a:r>
              <a:rPr lang="cs-CZ" u="sng" dirty="0" err="1">
                <a:solidFill>
                  <a:schemeClr val="tx1"/>
                </a:solidFill>
              </a:rPr>
              <a:t>Girolamo</a:t>
            </a:r>
            <a:r>
              <a:rPr lang="cs-CZ" u="sng" dirty="0">
                <a:solidFill>
                  <a:schemeClr val="tx1"/>
                </a:solidFill>
              </a:rPr>
              <a:t> </a:t>
            </a:r>
            <a:r>
              <a:rPr lang="cs-CZ" u="sng" dirty="0" err="1" smtClean="0">
                <a:solidFill>
                  <a:schemeClr val="tx1"/>
                </a:solidFill>
              </a:rPr>
              <a:t>Savonarola</a:t>
            </a:r>
            <a:r>
              <a:rPr lang="cs-CZ" dirty="0" smtClean="0">
                <a:solidFill>
                  <a:schemeClr val="tx1"/>
                </a:solidFill>
              </a:rPr>
              <a:t> (1452-1498)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fanatický náboženský kazatel</a:t>
            </a:r>
            <a:r>
              <a:rPr lang="cs-CZ" dirty="0">
                <a:solidFill>
                  <a:schemeClr val="tx1"/>
                </a:solidFill>
              </a:rPr>
              <a:t>, který </a:t>
            </a:r>
            <a:r>
              <a:rPr lang="cs-CZ" dirty="0" smtClean="0">
                <a:solidFill>
                  <a:schemeClr val="tx1"/>
                </a:solidFill>
              </a:rPr>
              <a:t>1494 -1498 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změnil Florencii z republiky na teokracii</a:t>
            </a:r>
            <a:endParaRPr lang="cs-CZ" dirty="0">
              <a:solidFill>
                <a:schemeClr val="tx1"/>
              </a:solidFill>
            </a:endParaRPr>
          </a:p>
          <a:p>
            <a:r>
              <a:rPr lang="cs-CZ" dirty="0">
                <a:solidFill>
                  <a:schemeClr val="tx1"/>
                </a:solidFill>
              </a:rPr>
              <a:t>5. </a:t>
            </a:r>
            <a:r>
              <a:rPr lang="cs-CZ" u="sng" dirty="0" err="1" smtClean="0">
                <a:solidFill>
                  <a:schemeClr val="tx1"/>
                </a:solidFill>
              </a:rPr>
              <a:t>Šáhdžahán</a:t>
            </a:r>
            <a:r>
              <a:rPr lang="cs-CZ" dirty="0" smtClean="0">
                <a:solidFill>
                  <a:schemeClr val="tx1"/>
                </a:solidFill>
              </a:rPr>
              <a:t> (1592-1666)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</a:t>
            </a:r>
            <a:r>
              <a:rPr lang="cs-CZ" dirty="0">
                <a:solidFill>
                  <a:schemeClr val="tx1"/>
                </a:solidFill>
              </a:rPr>
              <a:t>- císař </a:t>
            </a:r>
            <a:r>
              <a:rPr lang="cs-CZ" dirty="0" err="1">
                <a:solidFill>
                  <a:schemeClr val="tx1"/>
                </a:solidFill>
              </a:rPr>
              <a:t>Mughalské</a:t>
            </a:r>
            <a:r>
              <a:rPr lang="cs-CZ" dirty="0">
                <a:solidFill>
                  <a:schemeClr val="tx1"/>
                </a:solidFill>
              </a:rPr>
              <a:t> říše v letech </a:t>
            </a:r>
            <a:r>
              <a:rPr lang="cs-CZ" dirty="0" smtClean="0">
                <a:solidFill>
                  <a:schemeClr val="tx1"/>
                </a:solidFill>
              </a:rPr>
              <a:t>1628-1658</a:t>
            </a:r>
          </a:p>
          <a:p>
            <a:pPr marL="0" indent="0">
              <a:buNone/>
            </a:pPr>
            <a:r>
              <a:rPr lang="cs-CZ" dirty="0">
                <a:solidFill>
                  <a:schemeClr val="tx1"/>
                </a:solidFill>
              </a:rPr>
              <a:t> </a:t>
            </a:r>
            <a:r>
              <a:rPr lang="cs-CZ" dirty="0" smtClean="0">
                <a:solidFill>
                  <a:schemeClr val="tx1"/>
                </a:solidFill>
              </a:rPr>
              <a:t>     - dal postavit </a:t>
            </a:r>
            <a:r>
              <a:rPr lang="cs-CZ" dirty="0" err="1" smtClean="0">
                <a:solidFill>
                  <a:schemeClr val="tx1"/>
                </a:solidFill>
              </a:rPr>
              <a:t>Tádž</a:t>
            </a:r>
            <a:r>
              <a:rPr lang="cs-CZ" dirty="0" smtClean="0">
                <a:solidFill>
                  <a:schemeClr val="tx1"/>
                </a:solidFill>
              </a:rPr>
              <a:t> </a:t>
            </a:r>
            <a:r>
              <a:rPr lang="cs-CZ" dirty="0" err="1" smtClean="0">
                <a:solidFill>
                  <a:schemeClr val="tx1"/>
                </a:solidFill>
              </a:rPr>
              <a:t>Mahal</a:t>
            </a:r>
            <a:endParaRPr lang="cs-CZ" dirty="0">
              <a:solidFill>
                <a:schemeClr val="tx1"/>
              </a:solidFill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1794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kutivní">
  <a:themeElements>
    <a:clrScheme name="Exekutivní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kutivní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kutivní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1305</TotalTime>
  <Words>930</Words>
  <Application>Microsoft Office PowerPoint</Application>
  <PresentationFormat>Předvádění na obrazovce (4:3)</PresentationFormat>
  <Paragraphs>158</Paragraphs>
  <Slides>16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16</vt:i4>
      </vt:variant>
    </vt:vector>
  </HeadingPairs>
  <TitlesOfParts>
    <vt:vector size="21" baseType="lpstr">
      <vt:lpstr>Arial</vt:lpstr>
      <vt:lpstr>Palatino Linotype</vt:lpstr>
      <vt:lpstr>Courier New</vt:lpstr>
      <vt:lpstr>Century Gothic</vt:lpstr>
      <vt:lpstr>Exekutivní</vt:lpstr>
      <vt:lpstr>Kdo to byl?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?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Kdo to byl?</dc:title>
  <cp:lastModifiedBy>Killman</cp:lastModifiedBy>
  <cp:revision>61</cp:revision>
  <dcterms:modified xsi:type="dcterms:W3CDTF">2016-10-19T19:28:32Z</dcterms:modified>
</cp:coreProperties>
</file>

<file path=docProps/thumbnail.jpeg>
</file>